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</p:sldIdLst>
  <p:sldSz cy="5143500" cx="9144000"/>
  <p:notesSz cx="6858000" cy="9144000"/>
  <p:embeddedFontLst>
    <p:embeddedFont>
      <p:font typeface="Raleway"/>
      <p:regular r:id="rId72"/>
      <p:bold r:id="rId73"/>
      <p:italic r:id="rId74"/>
      <p:boldItalic r:id="rId75"/>
    </p:embeddedFont>
    <p:embeddedFont>
      <p:font typeface="Lato"/>
      <p:regular r:id="rId76"/>
      <p:bold r:id="rId77"/>
      <p:italic r:id="rId78"/>
      <p:boldItalic r:id="rId79"/>
    </p:embeddedFont>
    <p:embeddedFont>
      <p:font typeface="Helvetica Neue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F6C453-7401-434E-B730-D148CAAB73A7}">
  <a:tblStyle styleId="{72F6C453-7401-434E-B730-D148CAAB73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aleway-bold.fntdata"/><Relationship Id="rId72" Type="http://schemas.openxmlformats.org/officeDocument/2006/relationships/font" Target="fonts/Raleway-regular.fntdata"/><Relationship Id="rId31" Type="http://schemas.openxmlformats.org/officeDocument/2006/relationships/slide" Target="slides/slide23.xml"/><Relationship Id="rId75" Type="http://schemas.openxmlformats.org/officeDocument/2006/relationships/font" Target="fonts/Raleway-boldItalic.fntdata"/><Relationship Id="rId30" Type="http://schemas.openxmlformats.org/officeDocument/2006/relationships/slide" Target="slides/slide22.xml"/><Relationship Id="rId74" Type="http://schemas.openxmlformats.org/officeDocument/2006/relationships/font" Target="fonts/Raleway-italic.fntdata"/><Relationship Id="rId33" Type="http://schemas.openxmlformats.org/officeDocument/2006/relationships/slide" Target="slides/slide25.xml"/><Relationship Id="rId77" Type="http://schemas.openxmlformats.org/officeDocument/2006/relationships/font" Target="fonts/Lato-bold.fntdata"/><Relationship Id="rId32" Type="http://schemas.openxmlformats.org/officeDocument/2006/relationships/slide" Target="slides/slide24.xml"/><Relationship Id="rId76" Type="http://schemas.openxmlformats.org/officeDocument/2006/relationships/font" Target="fonts/Lato-regular.fntdata"/><Relationship Id="rId35" Type="http://schemas.openxmlformats.org/officeDocument/2006/relationships/slide" Target="slides/slide27.xml"/><Relationship Id="rId79" Type="http://schemas.openxmlformats.org/officeDocument/2006/relationships/font" Target="fonts/Lato-boldItalic.fntdata"/><Relationship Id="rId34" Type="http://schemas.openxmlformats.org/officeDocument/2006/relationships/slide" Target="slides/slide26.xml"/><Relationship Id="rId78" Type="http://schemas.openxmlformats.org/officeDocument/2006/relationships/font" Target="fonts/Lato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geviews.wmcloud.org/?project=en.wikipedia.org&amp;platform=all-access&amp;agent=user&amp;redirects=0&amp;range=all-time&amp;pages=Vladimir_Putin%7CUkraine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s.stanford.edu/files/2011-DataWrangling-IVJ.pdf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il.google.com/mail/u/0/#inbox/FMfcgzGljvRncXFszKbgqtLCKcNhGnPC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be4af0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be4af0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2020: Overall, 8 minutes too long. 2-3 min of tech difficulties in the beginning. “Dirty data horror stories”: told only CHF 10k anecdote. Skipped Willy slide. Gave quick version of reCAPTCHA slide. Part 1 took exactly 45 min (incl. </a:t>
            </a:r>
            <a:r>
              <a:rPr lang="en"/>
              <a:t>t</a:t>
            </a:r>
            <a:r>
              <a:rPr lang="en"/>
              <a:t>ech difficulties in the beginning), did break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Timing good (1-2 min overtime; regular 15-min break)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4 minutes too long (15-min break; skipped slides 57-58)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a406f3d00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9a406f3d00_0_66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0" name="Google Shape;330;g9a406f3d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“d” in “httpd” for “daemon”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Not a real DB (no schema, no consistency), although it looks temptingly like one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~ benevolently formatted plain text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Although Apache logs a bit painful…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CSV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a406f3d00_0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9a406f3d00_0_14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9" name="Google Shape;339;g9a406f3d0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6a764e62_2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76a764e62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176a764e6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6a764e62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6a764e62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SQL = structured query language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interface for doing stuff with relational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Extremely rich language; a lot of fun to puzzle together massive queries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Have: table w/ owner names and ids, table w/ dog names and owner 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Want: table w/ dog names and owner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join info from both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76a764e62_2_3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76a764e62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g176a764e62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haven’t taken a DB class: no big deal – but you should know at the very least about these few key SQL concepts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at the very least, learn/revise about those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59a764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59a764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worked with SQL joins? (Check all that apply.)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Yes, I’ve used INNER JOIN.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</a:t>
            </a:r>
            <a:r>
              <a:rPr lang="en">
                <a:solidFill>
                  <a:schemeClr val="dk1"/>
                </a:solidFill>
              </a:rPr>
              <a:t>Yes, I’ve used LEFT JOIN or RIGHT JOIN.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 I’ve heard of joins, but haven’t used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(D) I have no clue what you’re talking about.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c0afec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c0afe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SQL is abstract (math). Many implementations.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command line clients and GUIs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often most convenient: call from another PL (e.g., Python)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c0afec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c0afec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declarative-programming principles of SQL are widespread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Spirit of SQL can be found in many places, </a:t>
            </a:r>
            <a:r>
              <a:rPr lang="en">
                <a:solidFill>
                  <a:schemeClr val="dk1"/>
                </a:solidFill>
              </a:rPr>
              <a:t>even where it’s less obvious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 refer to such cases as “SQL” in quotation marks, as opposed to real SQL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6a764e62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76a764e62_2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6a764e62_2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76a764e62_2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6a764e62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6a764e62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c0afec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Have: 2 files, each w/ 2 cols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users.txt: (userid, age), one row per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</a:t>
            </a:r>
            <a:r>
              <a:rPr lang="en"/>
              <a:t>rl_visits.txt: (userid, url), one row per visit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Want: find top 5 URLs visited </a:t>
            </a:r>
            <a:r>
              <a:rPr lang="en">
                <a:solidFill>
                  <a:schemeClr val="dk1"/>
                </a:solidFill>
              </a:rPr>
              <a:t>most frequently by users between 18 and 35 yo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one-line UNIX command does the job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underestimate its power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works on Macs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afternoon? Read a tutorial</a:t>
            </a:r>
            <a:endParaRPr/>
          </a:p>
        </p:txBody>
      </p:sp>
      <p:sp>
        <p:nvSpPr>
          <p:cNvPr id="425" name="Google Shape;425;g26c0afec0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a406f3d00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9a406f3d00_0_15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6" name="Google Shape;436;g9a406f3d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c0afec05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6c0afec05_0_2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8" name="Google Shape;448;g26c0afec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Ex.: contacts in an address book (contact has addresses, addresses consist of …)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Both formats equivalent; but </a:t>
            </a:r>
            <a:r>
              <a:rPr lang="en">
                <a:solidFill>
                  <a:schemeClr val="dk1"/>
                </a:solidFill>
              </a:rPr>
              <a:t>JSON usually easier to read for humans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XML: nested tags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JSON: s</a:t>
            </a:r>
            <a:r>
              <a:rPr lang="en">
                <a:solidFill>
                  <a:schemeClr val="dk1"/>
                </a:solidFill>
              </a:rPr>
              <a:t>et of key/value pairs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Keys: strings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Values: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Leaves: primitive types: strings, number, boolean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JSON object (recursive! → tree), e.g., “address”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Arrays of JSON objects (or strings/numbers/booleans); e.g., “phones”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a406f3d00_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9a406f3d00_0_122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63" name="Google Shape;463;g9a406f3d0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know a priori how many phone numbers a person might have; may differ across people; no upper bound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92744b4b4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992744b4b4_0_14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73" name="Google Shape;473;g992744b4b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Relational: same entity may be spread across tables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 model: all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allowing for repetitions, whereas in relational model, we can’t have a variable #cols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models are better suited for different kinds of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updating easier in doc model, since not spread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Relationships between different entities (e.g., friendship) more easily expressed in relational model (via explicit table listing pairs of keys/IDs of related entities)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a0ece19bb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9a0ece19bb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a406f3d00_0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9a406f3d00_0_16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4" name="Google Shape;494;g9a406f3d0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a406f3d00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9a406f3d00_0_9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06" name="Google Shape;506;g9a406f3d0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=~ how you think about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Models data as vertices and edges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Could also be written as tables as in relational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network model additionally comes with query language that lets you succinctly express graph relations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find path between Ireland and Island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(impossible in 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We’ll see example later (Wikidata KG)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a0ece19b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a0ece19b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Parsing == going from plain text to binary format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3c1cc03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83c1cc03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3524b1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3524b1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a0ece19bb_0_1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9a0ece19bb_0_1189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29" name="Google Shape;529;g9a0ece19bb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a0ece19b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(Order: structured → unstructured → semi-structured)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DB: constraints between tables, so everything is always nicely consistent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structured is usually preferable, if possible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Cooking analogy: If you can go and pick ingredients from someone else’s shelves, or buy them in the store → great!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Much of the work done already by others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But when combining multiple sources, need to harmonize format → need to think about data models again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Sometimes need to go get your own data from the wild, unstructured world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9a0ece19bb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a406f3d0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9a406f3d00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a0ece19b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a0ece19b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a406f3d0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9a406f3d00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a0ece19bb_0_850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Whether you click “Wikidata item” from fr, de, it, en, …, wiki, you’ll always get to Q39</a:t>
            </a:r>
            <a:endParaRPr/>
          </a:p>
        </p:txBody>
      </p:sp>
      <p:sp>
        <p:nvSpPr>
          <p:cNvPr id="588" name="Google Shape;588;g9a0ece19bb_0_850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a0ece19bb_0_858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9a0ece19bb_0_858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5a59a76458_0_72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5a59a76458_0_72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3c1cc03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3c1cc03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 8 years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Putin’s article used to be more popular than Ukraine’s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spike in Feb 2022, when war starts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then, their destiny is locked: essentially the same shape and popularity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URL: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https://pageviews.wmcloud.org/?project=en.wikipedia.org&amp;platform=all-access&amp;agent=user&amp;redirects=0&amp;range=all-time&amp;pages=Vladimir_Putin|Ukraine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9a0ece19bb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far: data that someone else has spent a lot of time prepping for you (even nice GUI for wiki pageview stats)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always the case. Sometimes need to </a:t>
            </a:r>
            <a:r>
              <a:rPr lang="en"/>
              <a:t>extract</a:t>
            </a:r>
            <a:r>
              <a:rPr lang="en"/>
              <a:t> your own clean data from dirty raw data, e.g., HTML web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</p:txBody>
      </p:sp>
      <p:sp>
        <p:nvSpPr>
          <p:cNvPr id="619" name="Google Shape;619;g9a0ece19bb_0_9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a0ece19bb_0_1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9a0ece19bb_0_1136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6" name="Google Shape;236;g9a0ece19bb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science a bit like cooking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start from raw ingredients and turn them into something useful: </a:t>
            </a:r>
            <a:r>
              <a:rPr lang="en">
                <a:solidFill>
                  <a:schemeClr val="dk1"/>
                </a:solidFill>
              </a:rPr>
              <a:t>a delicious meal / </a:t>
            </a:r>
            <a:r>
              <a:rPr lang="en"/>
              <a:t>insights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Cooking: cumbersome to go to the field and pick apples, or milk/slaughter a cow, every time you want to cook a meal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Instead: [CLICK] go to store where ingredients are systematically shelved or even partially preprocessed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Same for data: don’t always go back to raw data, but organize it in useful formats that can then serve as input to various downstream analyses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“Data warehouse”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Today: 3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1: how to represent data (conceptually as well as on a computer): data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a0ece19bb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9a0ece19bb_0_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a0ece19bb_0_891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with HTML often feels like working with trash: every site different format; often ill-formatted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sometimes you can find amazing things in trash (à la dumpster diving)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this spirit, would like to draw your attention to Schema.org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an open eye for such annotations when </a:t>
            </a:r>
            <a:r>
              <a:rPr lang="en"/>
              <a:t>extracting</a:t>
            </a:r>
            <a:r>
              <a:rPr lang="en"/>
              <a:t> data from HTML</a:t>
            </a:r>
            <a:endParaRPr/>
          </a:p>
        </p:txBody>
      </p:sp>
      <p:sp>
        <p:nvSpPr>
          <p:cNvPr id="633" name="Google Shape;633;g9a0ece19bb_0_891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a0ece19bb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 man gotta do what a man gotta do… </a:t>
            </a:r>
            <a:endParaRPr/>
          </a:p>
        </p:txBody>
      </p:sp>
      <p:sp>
        <p:nvSpPr>
          <p:cNvPr id="645" name="Google Shape;645;g9a0ece19bb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0ece19bb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Imagine a website, example.org, with a REST API for providing information about its users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request info about a user “Jane”, you would request a very specific URL, and the server would reply with a structured JSON object that contains info about Jane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HTTP request like those made by your Web browser, but response is different (JSON, not HTML)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</p:txBody>
      </p:sp>
      <p:sp>
        <p:nvSpPr>
          <p:cNvPr id="652" name="Google Shape;652;g9a0ece19bb_0_1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a0ece19bb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a0ece19bb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a0ece19bb_0_1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9a0ece19bb_0_121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75" name="Google Shape;675;g9a0ece19bb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76a764e62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76a764e62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76a764e62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76a764e62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 stay within the cooking analogy)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76a764e62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76a764e62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bring raw data in shape, we need to wrangle it (like you wrangle a young horse to break it in)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“Checks and balances”: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Automation to save you time and effort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Viz to see that you didn’t screw up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76a764e62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76a764e62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Data wrangling is </a:t>
            </a:r>
            <a:r>
              <a:rPr lang="en">
                <a:solidFill>
                  <a:schemeClr val="dk1"/>
                </a:solidFill>
              </a:rPr>
              <a:t>important</a:t>
            </a:r>
            <a:r>
              <a:rPr lang="en">
                <a:solidFill>
                  <a:schemeClr val="dk1"/>
                </a:solidFill>
              </a:rPr>
              <a:t> for a data scientist: 50-80% of time :(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Schematically: </a:t>
            </a:r>
            <a:r>
              <a:rPr lang="en">
                <a:solidFill>
                  <a:schemeClr val="dk1"/>
                </a:solidFill>
              </a:rPr>
              <a:t>Left: raw data; right: insights from analysis (want to get from left to right)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Horrible plot to put in words -- but that’s exactly the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extremely ad-hoc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there’s no perfect recipe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win some, you lose some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use common sense!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(last year’s feedback from a student via form: “Bob didn’t show us how exactly DW is done…”)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a0ece19bb_0_1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9a0ece19bb_0_116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8" name="Google Shape;258;g9a0ece19bb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76a764e62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76a764e62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76a764e6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76a764e6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“For your own perusal at home”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Just tell CHF 10,000 anecdote?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76a764e62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76a764e62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HW1!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76a764e62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76a764e62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youngsters: FB was a social network where you could become virtual friends w/ someone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76a764e62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76a764e62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rows and columns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Ask: why is the matrix symmetric?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76a764e62_4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76a764e62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info: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http://vis.stanford.edu/files/2011-DataWrangling-IVJ.pdf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76a764e62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76a764e62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Hexagon vs. square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Color discontinuity: makes spotting missing data easier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76a764e62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76a764e62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“0 b/c records burned” very different from “0 b/c farms burned”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Ashton’s version: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https://mail.google.com/mail/u/0/#inbox/FMfcgzGljvRncXFszKbgqtLCKcNhGnPC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6c0afec0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6c0afec0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I’m amazed how I even managed to find Willy via Google when making these slides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uckily, Uni Melbourne is ok with first names for email addresses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76a764e62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76a764e62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slide might be a “duh” moment, but people often forget these steps!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a406f3d0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9a406f3d00_0_2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0" name="Google Shape;280;g9a406f3d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aspects of the world do you want to take into account?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data scientist at FB: world is a set of people connected via symmetric friendship links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properties of those people do you care about? Gender? Age? Shoe size?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Your choice as the data modeler!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Twitter: links are not symmetric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76a764e62_4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76a764e62_4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6c0afec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6c0afec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State-of-the-art OCR can’t do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humans can, so use it as a test of whether user is a human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(CAPTCHA = Completely Automated Public Turing test to tell Computers and Humans Apart)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Beauty: two birds with one stone: test +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when the system is compromised, everyone wins: OCR++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words, one with known ground truth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92744b4b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92744b4b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a0ece19bb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a0ece19bb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a406f3d00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9a406f3d00_0_21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7" name="Google Shape;287;g9a406f3d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mentioned, data model specifies how you think about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when someone asks you how you think about the world, a good way to answer is by showing them an ER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Here a reminder from your DB class, if you’ve taken 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(Who has seen ER diagrams?)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of a company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Gray rectangles: entities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Yellow rhombi: relationships (with cardinalities)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Blue/red pills: attributes (for both entities and relationships; red: keys)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2fff4664e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2fff4664e_0_2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2" name="Google Shape;302;gf2fff466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ER diagram is abstract, conceptual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Orthogonal: how to store on a computer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406f3d00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9a406f3d00_0_44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8" name="Google Shape;318;g9a406f3d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are equivalent, can represent any dataset in any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processing the data is vastly simplified by representing the data in the most appropriate model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0" type="dt"/>
          </p:nvPr>
        </p:nvSpPr>
        <p:spPr>
          <a:xfrm>
            <a:off x="609600" y="4683919"/>
            <a:ext cx="1981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1" type="ftr"/>
          </p:nvPr>
        </p:nvSpPr>
        <p:spPr>
          <a:xfrm>
            <a:off x="2895600" y="4686300"/>
            <a:ext cx="3200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3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47763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57625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4" name="Google Shape;194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4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4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40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9500" y="1224603"/>
            <a:ext cx="8238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eb.speakup.info/room/join/66626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rms.gle/kEX3asGKPKRFBhN2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XQuery" TargetMode="External"/><Relationship Id="rId4" Type="http://schemas.openxmlformats.org/officeDocument/2006/relationships/hyperlink" Target="https://stedolan.github.io/jq/" TargetMode="External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python.org/3/library/pickle.html" TargetMode="External"/><Relationship Id="rId4" Type="http://schemas.openxmlformats.org/officeDocument/2006/relationships/hyperlink" Target="https://docs.oracle.com/javase/7/docs/api/java/io/Serializable.html" TargetMode="External"/><Relationship Id="rId5" Type="http://schemas.openxmlformats.org/officeDocument/2006/relationships/hyperlink" Target="https://developers.google.com/protocol-buffers/" TargetMode="External"/><Relationship Id="rId6" Type="http://schemas.openxmlformats.org/officeDocument/2006/relationships/hyperlink" Target="https://avro.apache.org/" TargetMode="External"/><Relationship Id="rId7" Type="http://schemas.openxmlformats.org/officeDocument/2006/relationships/hyperlink" Target="https://parquet.apache.or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2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Relationship Id="rId7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hyperlink" Target="https://en.wikipedia.org/wiki/San_Francisco" TargetMode="External"/><Relationship Id="rId6" Type="http://schemas.openxmlformats.org/officeDocument/2006/relationships/hyperlink" Target="http://www.youtube.com/watch?v=7I0vkKy504U" TargetMode="External"/><Relationship Id="rId7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commoncrawl.org/" TargetMode="External"/><Relationship Id="rId4" Type="http://schemas.openxmlformats.org/officeDocument/2006/relationships/hyperlink" Target="https://en.wikipedia.org/wiki/Wg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Relationship Id="rId7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ocs.python-requests.org/en/master/" TargetMode="External"/><Relationship Id="rId4" Type="http://schemas.openxmlformats.org/officeDocument/2006/relationships/hyperlink" Target="https://scrapy.org/" TargetMode="External"/><Relationship Id="rId5" Type="http://schemas.openxmlformats.org/officeDocument/2006/relationships/hyperlink" Target="http://www.crummy.com/software/BeautifulSoup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url.haxx.se/docs/httpscripting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hyperlink" Target="https://www.youtube.com/watch?v=WpNjZDX0-uc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Relationship Id="rId7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hyperlink" Target="https://www.quora.com/What-is-the-research-source-behind-the-statement-Data-scientists-spend-up-to-80-of-their-time-on-data-wrangling-mung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Relationship Id="rId7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hyperlink" Target="https://www.facebook.com/OnlyHumanChannel/videos/woman-paints-her-floors-twice-a-day-obsessive-compulsive-cle/870609029774327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linkedin.com/pulse/dirty-data-horror-stories-when-michael" TargetMode="External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jpg"/><Relationship Id="rId4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o.epfl.ch/ada2023-lec2-feedback" TargetMode="External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3.png"/><Relationship Id="rId12" Type="http://schemas.openxmlformats.org/officeDocument/2006/relationships/hyperlink" Target="https://dlab.epfl.ch/people/west/pub/West-White-Horvitz_WWW-13.pdf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43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3"/>
          <p:cNvSpPr txBox="1"/>
          <p:nvPr/>
        </p:nvSpPr>
        <p:spPr>
          <a:xfrm>
            <a:off x="4911075" y="1443450"/>
            <a:ext cx="38778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2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Handling data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27 Sep 2023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385650" y="917625"/>
            <a:ext cx="83013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Example: log files; e.g., Apache web server (</a:t>
            </a:r>
            <a:r>
              <a:rPr lang="en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httpd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Entities = requests from clients to server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292500" y="151900"/>
            <a:ext cx="8559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52"/>
          <p:cNvSpPr txBox="1"/>
          <p:nvPr>
            <p:ph idx="4294967295" type="body"/>
          </p:nvPr>
        </p:nvSpPr>
        <p:spPr>
          <a:xfrm>
            <a:off x="838200" y="1909948"/>
            <a:ext cx="82296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66.249.65.107 - - [08/Oct/2007:04:54:20 -0400] "GET /support.html HTTP/1.1" 200 11179 "-" "Mozilla/5.0 (compatible; Googlebot/2.1; +http://www.google.com/bot.html)"</a:t>
            </a:r>
            <a:endParaRPr sz="1400">
              <a:solidFill>
                <a:srgbClr val="999999"/>
              </a:solidFill>
            </a:endParaRPr>
          </a:p>
          <a:p>
            <a:pPr indent="-231140" lvl="0" marL="342900" marR="0" rtl="0" algn="l">
              <a:lnSpc>
                <a:spcPct val="11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352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111.111.111.111 - - [08/Oct/2007:11:17:55 -0400] "GET / HTTP/1.1" 200 10801 "http://www.google.com/search?q=</a:t>
            </a: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in+love+with+ada+lovelace+what+to+do</a:t>
            </a: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&amp;ie=utf-8&amp;oe=utf-8&amp;aq=t&amp;rls=org.mozilla:en-US:official&amp;client=firefox-a" "Mozilla/5.0 (Windows; U; Windows NT 5.2; en-US; rv:1.8.1.7) Gecko/20070914 Firefox/2.0.0.7"</a:t>
            </a:r>
            <a:endParaRPr sz="1400">
              <a:solidFill>
                <a:srgbClr val="999999"/>
              </a:solidFill>
            </a:endParaRPr>
          </a:p>
          <a:p>
            <a:pPr indent="0" lvl="0" marL="111760" marR="0" rtl="0" algn="l">
              <a:lnSpc>
                <a:spcPct val="85227"/>
              </a:lnSpc>
              <a:spcBef>
                <a:spcPts val="352"/>
              </a:spcBef>
              <a:spcAft>
                <a:spcPts val="160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368325" y="4224957"/>
            <a:ext cx="82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Another common format: CSV (“comma-separated vector”)</a:t>
            </a:r>
            <a:endParaRPr i="0" sz="2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/>
          <p:nvPr/>
        </p:nvSpPr>
        <p:spPr>
          <a:xfrm>
            <a:off x="384025" y="2514450"/>
            <a:ext cx="5870700" cy="983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3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4"/>
          <p:cNvSpPr/>
          <p:nvPr/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457200" y="742950"/>
            <a:ext cx="7796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connected by relationships”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he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elational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odel is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biquitous: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MySQL, 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, Oracle, DB2, SQL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 …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You use it many times every day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ata represented as tables describing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entities,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relationships between entities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6553200" y="49196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8" name="Google Shape;358;p54"/>
          <p:cNvGraphicFramePr/>
          <p:nvPr/>
        </p:nvGraphicFramePr>
        <p:xfrm>
          <a:off x="7815375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{72F6C453-7401-434E-B730-D148CAAB73A7}</a:tableStyleId>
              </a:tblPr>
              <a:tblGrid>
                <a:gridCol w="382850"/>
                <a:gridCol w="85977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Trump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Obama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9" name="Google Shape;359;p54"/>
          <p:cNvGraphicFramePr/>
          <p:nvPr/>
        </p:nvGraphicFramePr>
        <p:xfrm>
          <a:off x="7508025" y="356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{72F6C453-7401-434E-B730-D148CAAB73A7}</a:tableStyleId>
              </a:tblPr>
              <a:tblGrid>
                <a:gridCol w="797075"/>
                <a:gridCol w="72807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president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successor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60" name="Google Shape;360;p54"/>
          <p:cNvCxnSpPr/>
          <p:nvPr/>
        </p:nvCxnSpPr>
        <p:spPr>
          <a:xfrm flipH="1" rot="10800000">
            <a:off x="2501925" y="3045925"/>
            <a:ext cx="51978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4"/>
          <p:cNvCxnSpPr/>
          <p:nvPr/>
        </p:nvCxnSpPr>
        <p:spPr>
          <a:xfrm flipH="1" rot="10800000">
            <a:off x="5492600" y="4078663"/>
            <a:ext cx="19317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54"/>
          <p:cNvSpPr txBox="1"/>
          <p:nvPr>
            <p:ph type="title"/>
          </p:nvPr>
        </p:nvSpPr>
        <p:spPr>
          <a:xfrm>
            <a:off x="292500" y="-5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647778" y="347350"/>
            <a:ext cx="7811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Processing data in the relational model: SQL</a:t>
            </a:r>
            <a:endParaRPr b="0"/>
          </a:p>
        </p:txBody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505225" y="1290975"/>
            <a:ext cx="8082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/>
              <a:t>Declarative</a:t>
            </a:r>
            <a:r>
              <a:rPr lang="en"/>
              <a:t> language for core data manipulations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think about what you want, not how to compute it</a:t>
            </a:r>
            <a:endParaRPr/>
          </a:p>
        </p:txBody>
      </p:sp>
      <p:sp>
        <p:nvSpPr>
          <p:cNvPr id="369" name="Google Shape;369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25" y="2397400"/>
            <a:ext cx="5810153" cy="268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3624150" y="205975"/>
            <a:ext cx="189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7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sz="3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6"/>
          <p:cNvSpPr/>
          <p:nvPr/>
        </p:nvSpPr>
        <p:spPr>
          <a:xfrm>
            <a:off x="385650" y="1533650"/>
            <a:ext cx="82374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You should know basics of SQL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Need a refresher? → Watch/do online tutorials!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Key operations: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Select (!), update, delete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Unique keys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Joins (inner, left outer, right outer, full)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Sorting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Aggregation (group by, count, min, max, avg, etc.)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810" y="2633850"/>
            <a:ext cx="2208616" cy="151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6"/>
          <p:cNvPicPr preferRelativeResize="0"/>
          <p:nvPr/>
        </p:nvPicPr>
        <p:blipFill rotWithShape="1">
          <a:blip r:embed="rId4">
            <a:alphaModFix/>
          </a:blip>
          <a:srcRect b="42582" l="58733" r="0" t="34014"/>
          <a:stretch/>
        </p:blipFill>
        <p:spPr>
          <a:xfrm>
            <a:off x="5848150" y="133825"/>
            <a:ext cx="3152475" cy="8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7" name="Google Shape;387;p57"/>
          <p:cNvGrpSpPr/>
          <p:nvPr/>
        </p:nvGrpSpPr>
        <p:grpSpPr>
          <a:xfrm>
            <a:off x="78250" y="272155"/>
            <a:ext cx="8724560" cy="4708950"/>
            <a:chOff x="78250" y="1567555"/>
            <a:chExt cx="8724560" cy="4708950"/>
          </a:xfrm>
        </p:grpSpPr>
        <p:sp>
          <p:nvSpPr>
            <p:cNvPr id="388" name="Google Shape;388;p57"/>
            <p:cNvSpPr txBox="1"/>
            <p:nvPr/>
          </p:nvSpPr>
          <p:spPr>
            <a:xfrm>
              <a:off x="2844375" y="2685550"/>
              <a:ext cx="3445500" cy="23214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POLLING TIME</a:t>
              </a:r>
              <a:endParaRPr b="1" sz="2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9250" lvl="0" marL="457200" rtl="0" algn="l">
                <a:spcBef>
                  <a:spcPts val="0"/>
                </a:spcBef>
                <a:spcAft>
                  <a:spcPts val="0"/>
                </a:spcAft>
                <a:buSzPts val="1900"/>
                <a:buFont typeface="Helvetica Neue"/>
                <a:buChar char="●"/>
              </a:pPr>
              <a:r>
                <a:rPr b="1" lang="en" sz="1900">
                  <a:latin typeface="Helvetica Neue"/>
                  <a:ea typeface="Helvetica Neue"/>
                  <a:cs typeface="Helvetica Neue"/>
                  <a:sym typeface="Helvetica Neue"/>
                </a:rPr>
                <a:t>“Have you worked with SQL joins?”</a:t>
              </a:r>
              <a:endParaRPr b="1" sz="1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9250" lvl="0" marL="457200" rtl="0" algn="l">
                <a:spcBef>
                  <a:spcPts val="0"/>
                </a:spcBef>
                <a:spcAft>
                  <a:spcPts val="0"/>
                </a:spcAft>
                <a:buSzPts val="1900"/>
                <a:buFont typeface="Helvetica Neue"/>
                <a:buChar char="●"/>
              </a:pPr>
              <a:r>
                <a:rPr lang="en" sz="1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Scan QR code or go to</a:t>
              </a:r>
              <a:br>
                <a:rPr lang="en" sz="1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1900" u="sng">
                  <a:solidFill>
                    <a:srgbClr val="0277BD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https://web.speakup.info/room/join/66626</a:t>
              </a:r>
              <a:endParaRPr sz="1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89" name="Google Shape;389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250" y="1567555"/>
              <a:ext cx="2534800" cy="470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6247" y="2627393"/>
              <a:ext cx="2106563" cy="21065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title"/>
          </p:nvPr>
        </p:nvSpPr>
        <p:spPr>
          <a:xfrm>
            <a:off x="1411200" y="271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SQL implementations</a:t>
            </a:r>
            <a:endParaRPr b="0" sz="3600"/>
          </a:p>
        </p:txBody>
      </p:sp>
      <p:sp>
        <p:nvSpPr>
          <p:cNvPr id="396" name="Google Shape;396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mysql"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5" y="1312638"/>
            <a:ext cx="2479261" cy="1279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qlite" id="398" name="Google Shape;3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75" y="2678650"/>
            <a:ext cx="2568575" cy="12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878" y="1091550"/>
            <a:ext cx="4728422" cy="39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8"/>
          <p:cNvSpPr txBox="1"/>
          <p:nvPr>
            <p:ph type="title"/>
          </p:nvPr>
        </p:nvSpPr>
        <p:spPr>
          <a:xfrm>
            <a:off x="647766" y="4053350"/>
            <a:ext cx="1515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etc.</a:t>
            </a:r>
            <a:endParaRPr b="0"/>
          </a:p>
        </p:txBody>
      </p:sp>
      <p:sp>
        <p:nvSpPr>
          <p:cNvPr id="401" name="Google Shape;401;p58"/>
          <p:cNvSpPr/>
          <p:nvPr/>
        </p:nvSpPr>
        <p:spPr>
          <a:xfrm>
            <a:off x="4156375" y="2352327"/>
            <a:ext cx="1936800" cy="34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1411200" y="34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SQL and “SQL”</a:t>
            </a:r>
            <a:endParaRPr b="0" sz="3600"/>
          </a:p>
        </p:txBody>
      </p:sp>
      <p:sp>
        <p:nvSpPr>
          <p:cNvPr id="407" name="Google Shape;407;p59"/>
          <p:cNvSpPr txBox="1"/>
          <p:nvPr>
            <p:ph idx="1" type="body"/>
          </p:nvPr>
        </p:nvSpPr>
        <p:spPr>
          <a:xfrm>
            <a:off x="657625" y="1367175"/>
            <a:ext cx="776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declarative-programming principles of SQL are widespread, even where it’s less obvious</a:t>
            </a:r>
            <a:endParaRPr/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“SQL”: 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Pandas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Python library)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457200" y="1123950"/>
            <a:ext cx="8229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to SQL (declarative), with additional elements of functional programming (map(), filter(), etc.)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SQL “table” ←→ Pandas “DataFrame”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Need intro? Come to Friday’s lab session!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Pandas vs. SQL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6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Pandas is lightweight and fast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Nativel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y Python, i.e.,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ull SQL expressiveness plus the expressiveness of Python, especially for function evaluation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Integration with plotting functions like Matplotlib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Pandas, t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ables must fit into memory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No post-load indexing functionality: indices are built when a table is created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No transactions, journaling, etc. (matters for parallel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applications)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Large, complex joins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are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slower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/>
        </p:nvSpPr>
        <p:spPr>
          <a:xfrm>
            <a:off x="222475" y="1096400"/>
            <a:ext cx="86619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Helvetica Neue"/>
              <a:buChar char="●"/>
            </a:pPr>
            <a:r>
              <a:rPr b="1"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Register</a:t>
            </a: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teams (5 people) </a:t>
            </a:r>
            <a:r>
              <a:rPr lang="en" sz="2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here</a:t>
            </a: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Fri 6 Oct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○"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team member must individually complete the form!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Helvetica Neue"/>
              <a:buChar char="●"/>
            </a:pPr>
            <a:r>
              <a:rPr b="1"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milestone P1</a:t>
            </a: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be released this Fri, due Fri 13 Oct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Helvetica Neue"/>
              <a:buChar char="●"/>
            </a:pPr>
            <a:r>
              <a:rPr b="1"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quiz</a:t>
            </a: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(“Q1”*) to be held in this Friday’s lab session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Helvetica Neue"/>
              <a:buChar char="○"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run, to make sure everything works smoothly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Helvetica Neue"/>
              <a:buChar char="○"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Won’t count towards grade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Friday’s lab session: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○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Intro to Pandas (very important for Homework H1 and rest of course)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Announcements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4"/>
          <p:cNvSpPr txBox="1"/>
          <p:nvPr/>
        </p:nvSpPr>
        <p:spPr>
          <a:xfrm>
            <a:off x="4642450" y="4721175"/>
            <a:ext cx="3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* Remember: Q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is always about material from week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i.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1773750" y="2055500"/>
            <a:ext cx="56919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cat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users.txt</a:t>
            </a: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awk ‘$2 &gt;= 18 &amp;&amp; $2 &lt;= 25’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join -1 1 -2 1 </a:t>
            </a:r>
            <a:r>
              <a:rPr lang="en" sz="22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url_visits.txt</a:t>
            </a: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cut -f 4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sort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uniq -c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sort -k 1,1 -n -r \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| head -n 5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“SQL”: Unix command line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6553200" y="478223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2"/>
          <p:cNvSpPr txBox="1"/>
          <p:nvPr/>
        </p:nvSpPr>
        <p:spPr>
          <a:xfrm>
            <a:off x="267225" y="1749175"/>
            <a:ext cx="14292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user_id	age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User145	33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User24	15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User5	76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62"/>
          <p:cNvSpPr txBox="1"/>
          <p:nvPr/>
        </p:nvSpPr>
        <p:spPr>
          <a:xfrm>
            <a:off x="6767275" y="1749175"/>
            <a:ext cx="2244300" cy="104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user_id	url</a:t>
            </a:r>
            <a:endParaRPr b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User2	</a:t>
            </a: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da.epfl.ch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User244	facebook.com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62"/>
          <p:cNvSpPr txBox="1"/>
          <p:nvPr/>
        </p:nvSpPr>
        <p:spPr>
          <a:xfrm>
            <a:off x="2119075" y="1063375"/>
            <a:ext cx="39534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Goal: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Find top 5 URLs visited most frequently by users between 18 and 35 years old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/>
          <p:nvPr/>
        </p:nvSpPr>
        <p:spPr>
          <a:xfrm>
            <a:off x="384025" y="3481775"/>
            <a:ext cx="6045300" cy="7191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3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457200" y="3042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64"/>
          <p:cNvSpPr/>
          <p:nvPr/>
        </p:nvSpPr>
        <p:spPr>
          <a:xfrm>
            <a:off x="385650" y="1152050"/>
            <a:ext cx="808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400" y="324200"/>
            <a:ext cx="1780075" cy="13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4"/>
          <p:cNvSpPr txBox="1"/>
          <p:nvPr/>
        </p:nvSpPr>
        <p:spPr>
          <a:xfrm>
            <a:off x="8094825" y="767125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address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64"/>
          <p:cNvSpPr txBox="1"/>
          <p:nvPr/>
        </p:nvSpPr>
        <p:spPr>
          <a:xfrm>
            <a:off x="8323425" y="1212688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treet,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ity,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country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64"/>
          <p:cNvSpPr/>
          <p:nvPr/>
        </p:nvSpPr>
        <p:spPr>
          <a:xfrm>
            <a:off x="385650" y="1685450"/>
            <a:ext cx="2547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XML format: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692177" y="20939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7637625" y="309925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contact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64"/>
          <p:cNvSpPr/>
          <p:nvPr/>
        </p:nvSpPr>
        <p:spPr>
          <a:xfrm>
            <a:off x="3738450" y="1685450"/>
            <a:ext cx="2547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format: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64"/>
          <p:cNvSpPr txBox="1"/>
          <p:nvPr/>
        </p:nvSpPr>
        <p:spPr>
          <a:xfrm>
            <a:off x="4044977" y="20939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contact: {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id: 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irstname: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astname: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hones: [“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               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”],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ddress: {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street: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ity: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ip: 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ountry: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65"/>
          <p:cNvSpPr/>
          <p:nvPr/>
        </p:nvSpPr>
        <p:spPr>
          <a:xfrm>
            <a:off x="76200" y="1609852"/>
            <a:ext cx="3042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65"/>
          <p:cNvSpPr txBox="1"/>
          <p:nvPr/>
        </p:nvSpPr>
        <p:spPr>
          <a:xfrm>
            <a:off x="311177" y="20177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5"/>
          <p:cNvSpPr/>
          <p:nvPr/>
        </p:nvSpPr>
        <p:spPr>
          <a:xfrm>
            <a:off x="683825" y="2933100"/>
            <a:ext cx="2657400" cy="41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3708625" y="321100"/>
            <a:ext cx="5329800" cy="1912200"/>
          </a:xfrm>
          <a:prstGeom prst="rect">
            <a:avLst/>
          </a:prstGeom>
          <a:solidFill>
            <a:srgbClr val="FFFFFF">
              <a:alpha val="7654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Think for a minute: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If we want to use a relational DB (e.g., MySQL)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instead of XML, how can we store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several phone numbers for the same person?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(Feel free to discuss with your neighbor.)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457200" y="4566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to “Think for a minute”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6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7" name="Google Shape;477;p66"/>
          <p:cNvGraphicFramePr/>
          <p:nvPr/>
        </p:nvGraphicFramePr>
        <p:xfrm>
          <a:off x="4970750" y="2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{72F6C453-7401-434E-B730-D148CAAB73A7}</a:tableStyleId>
              </a:tblPr>
              <a:tblGrid>
                <a:gridCol w="503625"/>
                <a:gridCol w="692025"/>
                <a:gridCol w="69202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...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Chuck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8" name="Google Shape;478;p66"/>
          <p:cNvGraphicFramePr/>
          <p:nvPr/>
        </p:nvGraphicFramePr>
        <p:xfrm>
          <a:off x="7107775" y="2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{72F6C453-7401-434E-B730-D148CAAB73A7}</a:tableStyleId>
              </a:tblPr>
              <a:tblGrid>
                <a:gridCol w="717850"/>
                <a:gridCol w="986400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phone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(123) 555-0178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(890) 555-0133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9" name="Google Shape;479;p66"/>
          <p:cNvSpPr/>
          <p:nvPr/>
        </p:nvSpPr>
        <p:spPr>
          <a:xfrm>
            <a:off x="4800600" y="1762250"/>
            <a:ext cx="4130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Same in relational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76200" y="1609852"/>
            <a:ext cx="3042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66"/>
          <p:cNvSpPr txBox="1"/>
          <p:nvPr/>
        </p:nvSpPr>
        <p:spPr>
          <a:xfrm>
            <a:off x="311177" y="20177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6"/>
          <p:cNvSpPr/>
          <p:nvPr/>
        </p:nvSpPr>
        <p:spPr>
          <a:xfrm>
            <a:off x="683825" y="2933100"/>
            <a:ext cx="2657400" cy="41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Processing XML and JSON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6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structure = tree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Processing via tree traversal (depth- or breadth-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search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Or use proper query language, such as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XQuery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jq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ntu.edu.sg/home/ehchua/programming/java/images/XML_RomTree.png" id="489" name="Google Shape;48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6200" y="2437200"/>
            <a:ext cx="5151600" cy="24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8"/>
          <p:cNvSpPr/>
          <p:nvPr/>
        </p:nvSpPr>
        <p:spPr>
          <a:xfrm>
            <a:off x="384025" y="4167575"/>
            <a:ext cx="7489800" cy="7191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8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/>
          <p:nvPr/>
        </p:nvSpPr>
        <p:spPr>
          <a:xfrm>
            <a:off x="385650" y="1163700"/>
            <a:ext cx="82896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69"/>
          <p:cNvSpPr txBox="1"/>
          <p:nvPr>
            <p:ph type="title"/>
          </p:nvPr>
        </p:nvSpPr>
        <p:spPr>
          <a:xfrm>
            <a:off x="292500" y="151900"/>
            <a:ext cx="85590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0" name="Google Shape;5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325" y="1659275"/>
            <a:ext cx="4606000" cy="3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idx="1" type="body"/>
          </p:nvPr>
        </p:nvSpPr>
        <p:spPr>
          <a:xfrm>
            <a:off x="292500" y="1047750"/>
            <a:ext cx="84783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“Parsing” = converting strings (as stored in text files) to data types used by computer programs (e.g., int, float, boolean, array, list)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Possibly expensive, but can be avoided by using binary formats: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store data to disk “as is”, without first converting to strings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Modern binary formats support nested structures, various levels of schema enforcement, compression, etc.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Python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pickle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, Java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Serializable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Protocol Buffers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(Google),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Avro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(supports schema evolution),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Parquet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(column-oriented), etc.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CC412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→ Consider converting to a binary format at the beginning of your processing pipeline (especially when using “big data”)</a:t>
            </a:r>
            <a:endParaRPr sz="2000">
              <a:solidFill>
                <a:srgbClr val="CC412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7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70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—A word (or two) on binary formats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71"/>
          <p:cNvSpPr txBox="1"/>
          <p:nvPr>
            <p:ph type="title"/>
          </p:nvPr>
        </p:nvSpPr>
        <p:spPr>
          <a:xfrm>
            <a:off x="303300" y="2591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Commercial break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Google Shape;5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625" y="1134275"/>
            <a:ext cx="3608350" cy="36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1"/>
          <p:cNvSpPr/>
          <p:nvPr/>
        </p:nvSpPr>
        <p:spPr>
          <a:xfrm>
            <a:off x="168475" y="3216100"/>
            <a:ext cx="3071100" cy="1730700"/>
          </a:xfrm>
          <a:prstGeom prst="wedgeRoundRectCallout">
            <a:avLst>
              <a:gd fmla="val 58724" name="adj1"/>
              <a:gd fmla="val 14295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ADA: more than just rocket science!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Give us feedback on this lecture here: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https://go.epfl.ch/ada2023-lec2-feedback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 available for each lecture and lab session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Is it nicer to follow the lecture online or offline?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2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2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72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72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2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3" name="Google Shape;543;p72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72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72"/>
          <p:cNvSpPr/>
          <p:nvPr/>
        </p:nvSpPr>
        <p:spPr>
          <a:xfrm>
            <a:off x="68675" y="274853"/>
            <a:ext cx="1998900" cy="4800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2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72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Data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ources at Web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ompanies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73"/>
          <p:cNvSpPr txBox="1"/>
          <p:nvPr>
            <p:ph idx="1" type="body"/>
          </p:nvPr>
        </p:nvSpPr>
        <p:spPr>
          <a:xfrm>
            <a:off x="457200" y="1200150"/>
            <a:ext cx="82296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6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Examples from Facebook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Application databases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Client-side e</a:t>
            </a: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vent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API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Ad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Search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Advertisement landing page content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Wikipedia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Images and video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73"/>
          <p:cNvSpPr/>
          <p:nvPr/>
        </p:nvSpPr>
        <p:spPr>
          <a:xfrm>
            <a:off x="5510788" y="1685669"/>
            <a:ext cx="173100" cy="319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3"/>
          <p:cNvSpPr txBox="1"/>
          <p:nvPr/>
        </p:nvSpPr>
        <p:spPr>
          <a:xfrm>
            <a:off x="5787072" y="1481537"/>
            <a:ext cx="329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Structured data (with clear schema)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73"/>
          <p:cNvSpPr/>
          <p:nvPr/>
        </p:nvSpPr>
        <p:spPr>
          <a:xfrm>
            <a:off x="5456642" y="2202050"/>
            <a:ext cx="283200" cy="15783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3"/>
          <p:cNvSpPr txBox="1"/>
          <p:nvPr/>
        </p:nvSpPr>
        <p:spPr>
          <a:xfrm>
            <a:off x="5865350" y="2515750"/>
            <a:ext cx="3212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Semi-structured data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(“self-describing” structure; CSV etc.)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5467392" y="3871150"/>
            <a:ext cx="283200" cy="1128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3"/>
          <p:cNvSpPr txBox="1"/>
          <p:nvPr/>
        </p:nvSpPr>
        <p:spPr>
          <a:xfrm>
            <a:off x="5865354" y="4222050"/>
            <a:ext cx="2741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Unstructured data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Another example: Wikipedia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7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4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00+ languages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42 million entities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Mind-boggling richness of data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8" name="Google Shape;5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764974"/>
            <a:ext cx="2188450" cy="19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387179" cy="508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5"/>
          <p:cNvPicPr preferRelativeResize="0"/>
          <p:nvPr/>
        </p:nvPicPr>
        <p:blipFill rotWithShape="1">
          <a:blip r:embed="rId4">
            <a:alphaModFix/>
          </a:blip>
          <a:srcRect b="35612" l="13763" r="0" t="0"/>
          <a:stretch/>
        </p:blipFill>
        <p:spPr>
          <a:xfrm>
            <a:off x="3352875" y="3148925"/>
            <a:ext cx="5508251" cy="1406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75"/>
          <p:cNvSpPr txBox="1"/>
          <p:nvPr/>
        </p:nvSpPr>
        <p:spPr>
          <a:xfrm>
            <a:off x="7128125" y="988175"/>
            <a:ext cx="2381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endParaRPr/>
          </a:p>
        </p:txBody>
      </p:sp>
      <p:pic>
        <p:nvPicPr>
          <p:cNvPr descr="Song: San Francisco (Be Sure To Wear Flowers In Your Hair)&#10;Artist: Scott McKenzie&#10;&#10;- This video is purely fan made! I don't own anything. All rights belong to their respective owners. -" id="577" name="Google Shape;577;p75" title="San Francisco - Scott McKenzie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3250" y="4814850"/>
            <a:ext cx="182225" cy="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Wikipedia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764974"/>
            <a:ext cx="2188450" cy="19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6"/>
          <p:cNvSpPr txBox="1"/>
          <p:nvPr>
            <p:ph idx="1" type="body"/>
          </p:nvPr>
        </p:nvSpPr>
        <p:spPr>
          <a:xfrm>
            <a:off x="2410099" y="1214775"/>
            <a:ext cx="6694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How to work with Wikipedia?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500"/>
              <a:buFont typeface="Helvetica Neue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REST (cf. later) API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XML dumps with wiki markup, SQL database dumps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Issues: Unicode, 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, recency, etc.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To make your life easier: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arenBoth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Find projects on GitHub to help you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arenBoth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Use more structured versions (p.t.o.)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/>
          <p:nvPr>
            <p:ph idx="1" type="body"/>
          </p:nvPr>
        </p:nvSpPr>
        <p:spPr>
          <a:xfrm>
            <a:off x="351925" y="1084050"/>
            <a:ext cx="85431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250" lIns="82525" spcFirstLastPara="1" rIns="82525" wrap="square" tIns="41250">
            <a:noAutofit/>
          </a:bodyPr>
          <a:lstStyle/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“Database version” of Wikipedia</a:t>
            </a:r>
            <a:endParaRPr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{fr:Suisse, de:Schweiz, it:Svizzera,</a:t>
            </a:r>
            <a:b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en:Switzerland, …} → Q39</a:t>
            </a:r>
            <a:endParaRPr i="0" sz="2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7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089" y="-963925"/>
            <a:ext cx="19189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7"/>
          <p:cNvSpPr/>
          <p:nvPr/>
        </p:nvSpPr>
        <p:spPr>
          <a:xfrm>
            <a:off x="7261500" y="3797875"/>
            <a:ext cx="805200" cy="15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Wikidata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6500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9"/>
          <p:cNvSpPr txBox="1"/>
          <p:nvPr>
            <p:ph idx="1" type="body"/>
          </p:nvPr>
        </p:nvSpPr>
        <p:spPr>
          <a:xfrm>
            <a:off x="351925" y="1084050"/>
            <a:ext cx="85431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250" lIns="82525" spcFirstLastPara="1" rIns="82525" wrap="square" tIns="41250">
            <a:noAutofit/>
          </a:bodyPr>
          <a:lstStyle/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“Database version” of Wikipedia</a:t>
            </a:r>
            <a:endParaRPr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{fr:Suisse, de:Schweiz, it:Svizzera,</a:t>
            </a:r>
            <a:b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en:Switzerland, …} → Q39</a:t>
            </a:r>
            <a:endParaRPr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Both API access and full database dumps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Available as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–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JSON 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–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RDF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 (network model)</a:t>
            </a:r>
            <a:endParaRPr i="0" sz="2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7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089" y="-963925"/>
            <a:ext cx="19189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9"/>
          <p:cNvSpPr/>
          <p:nvPr/>
        </p:nvSpPr>
        <p:spPr>
          <a:xfrm>
            <a:off x="7261500" y="3797875"/>
            <a:ext cx="805200" cy="15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Wikidata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72701"/>
            <a:ext cx="7986575" cy="389187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0"/>
          <p:cNvSpPr txBox="1"/>
          <p:nvPr/>
        </p:nvSpPr>
        <p:spPr>
          <a:xfrm>
            <a:off x="184083" y="113650"/>
            <a:ext cx="8428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75" spcFirstLastPara="1" rIns="81575" wrap="square" tIns="40775">
            <a:noAutofit/>
          </a:bodyPr>
          <a:lstStyle/>
          <a:p>
            <a:pPr indent="0" lvl="0" marL="0" marR="0" rtl="0" algn="ctr">
              <a:lnSpc>
                <a:spcPct val="15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Wikipedia pageview logs</a:t>
            </a:r>
            <a:endParaRPr sz="3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Crawling and processing webpages: HTML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81"/>
          <p:cNvSpPr txBox="1"/>
          <p:nvPr>
            <p:ph idx="1" type="body"/>
          </p:nvPr>
        </p:nvSpPr>
        <p:spPr>
          <a:xfrm>
            <a:off x="457200" y="1200150"/>
            <a:ext cx="82296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lenty of bulk-downloadable HTML data:</a:t>
            </a:r>
            <a:endParaRPr sz="2200"/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i="0" lang="en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Common Crawl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dataset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about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1.82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billion web pages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-- huge!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(… but less than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0.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% of Google’s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eb crawl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as of 2015)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145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TB, hosted on Amazon S3, also available for download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 but if you need a specific website: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use a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crawler/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spider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Apache Nutch, Storm, Heritrix 3, Scrapy, etc. (or simply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wget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8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46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6" name="Google Shape;246;p46"/>
          <p:cNvGrpSpPr/>
          <p:nvPr/>
        </p:nvGrpSpPr>
        <p:grpSpPr>
          <a:xfrm>
            <a:off x="1955056" y="1184175"/>
            <a:ext cx="5257825" cy="2795737"/>
            <a:chOff x="1955056" y="1184175"/>
            <a:chExt cx="5257825" cy="2795737"/>
          </a:xfrm>
        </p:grpSpPr>
        <p:sp>
          <p:nvSpPr>
            <p:cNvPr id="247" name="Google Shape;247;p46"/>
            <p:cNvSpPr/>
            <p:nvPr/>
          </p:nvSpPr>
          <p:spPr>
            <a:xfrm>
              <a:off x="1974881" y="1184175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46"/>
            <p:cNvSpPr/>
            <p:nvPr/>
          </p:nvSpPr>
          <p:spPr>
            <a:xfrm>
              <a:off x="1955056" y="2357638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6"/>
            <p:cNvSpPr/>
            <p:nvPr/>
          </p:nvSpPr>
          <p:spPr>
            <a:xfrm>
              <a:off x="1974881" y="3531112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6318281" y="2388112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1" name="Google Shape;25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21881" y="1504889"/>
              <a:ext cx="3144000" cy="2094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46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46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46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Useful HTML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Requests  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http://docs.python-requests.org/en/master/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elegant and simple HTTP library for Python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Scrapy  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https://scrapy.org/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open-source framework to build Web crawlers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Beautiful Soup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http://www.crummy.com/software/BeautifulSoup/</a:t>
            </a:r>
            <a:r>
              <a:rPr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Python API for handling real HTML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Plain ol’ /regular/expres*ion/s… 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8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/>
          <p:nvPr>
            <p:ph idx="1" type="body"/>
          </p:nvPr>
        </p:nvSpPr>
        <p:spPr>
          <a:xfrm>
            <a:off x="351925" y="779250"/>
            <a:ext cx="85305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250" lIns="82525" spcFirstLastPara="1" rIns="82525" wrap="square" tIns="41250">
            <a:noAutofit/>
          </a:bodyPr>
          <a:lstStyle/>
          <a:p>
            <a:pPr indent="-3175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Nuggets of structured information embedded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 (semantically) unstructured HTML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83"/>
          <p:cNvSpPr txBox="1"/>
          <p:nvPr>
            <p:ph type="title"/>
          </p:nvPr>
        </p:nvSpPr>
        <p:spPr>
          <a:xfrm>
            <a:off x="351924" y="133750"/>
            <a:ext cx="8275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250" lIns="82525" spcFirstLastPara="1" rIns="82525" wrap="square" tIns="41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Schema.org: microforma</a:t>
            </a:r>
            <a:r>
              <a:rPr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ts for Web pages</a:t>
            </a:r>
            <a:endParaRPr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8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50" y="3166975"/>
            <a:ext cx="7501076" cy="19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525" y="1297976"/>
            <a:ext cx="3137600" cy="20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3"/>
          <p:cNvSpPr txBox="1"/>
          <p:nvPr/>
        </p:nvSpPr>
        <p:spPr>
          <a:xfrm>
            <a:off x="1202550" y="2148775"/>
            <a:ext cx="4049100" cy="90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Avatar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Director: James Cameron (born August 16, 1954)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83"/>
          <p:cNvSpPr txBox="1"/>
          <p:nvPr/>
        </p:nvSpPr>
        <p:spPr>
          <a:xfrm>
            <a:off x="58100" y="2125575"/>
            <a:ext cx="110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Text as rendered by browser: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83"/>
          <p:cNvSpPr txBox="1"/>
          <p:nvPr/>
        </p:nvSpPr>
        <p:spPr>
          <a:xfrm>
            <a:off x="58100" y="3192375"/>
            <a:ext cx="110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HTML under the hood: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ervices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Most large web sites today actively discourage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screen-scraping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to get their content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Instead: 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ervice APIs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for </a:t>
            </a: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interoperable machine-to-machine interaction over a network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•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preferred way to get data from online sources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•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common framework: REST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–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request a URL from the server via HTTP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–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server responds with a text file (e.g., JSON, XML, plain text)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8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REST example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p8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85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← This resource is a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description of a user named Jane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Requested by sending GET request for the resource’s URL, e.g., via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curl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curl http://www.example.org/users/jane/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need to modify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resource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, they GET it, modify it, and PUT it back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href to the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ocation resource allows savvy clients to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get more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information with another simple GET request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Implication: Clients cannot be too “thin”; need to understand resource formats!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85"/>
          <p:cNvSpPr txBox="1"/>
          <p:nvPr/>
        </p:nvSpPr>
        <p:spPr>
          <a:xfrm>
            <a:off x="3350" y="999350"/>
            <a:ext cx="25755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"user": 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"name": "Jane",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"gender": "female",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"location": 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"href": "http://www.example.org/us/ny/new_york",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"text": "New York"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675" y="83300"/>
            <a:ext cx="2378025" cy="23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6"/>
          <p:cNvSpPr/>
          <p:nvPr/>
        </p:nvSpPr>
        <p:spPr>
          <a:xfrm>
            <a:off x="1274525" y="566654"/>
            <a:ext cx="4806900" cy="1878900"/>
          </a:xfrm>
          <a:prstGeom prst="wedgeRoundRectCallout">
            <a:avLst>
              <a:gd fmla="val 79992" name="adj1"/>
              <a:gd fmla="val 10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86"/>
          <p:cNvSpPr txBox="1"/>
          <p:nvPr/>
        </p:nvSpPr>
        <p:spPr>
          <a:xfrm>
            <a:off x="1431125" y="269951"/>
            <a:ext cx="454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said, “What’s that?” and he said, “That’s </a:t>
            </a:r>
            <a:r>
              <a:rPr b="1" lang="en" sz="2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jazz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 “How do you write that?” And he spelt it out. Somehow I saw my name in there, and I liked this word.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86"/>
          <p:cNvSpPr txBox="1"/>
          <p:nvPr/>
        </p:nvSpPr>
        <p:spPr>
          <a:xfrm>
            <a:off x="1980575" y="1425"/>
            <a:ext cx="3036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Joe Z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awinul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7" name="Google Shape;6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400" y="2818650"/>
            <a:ext cx="1821538" cy="21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/>
          <p:nvPr/>
        </p:nvSpPr>
        <p:spPr>
          <a:xfrm>
            <a:off x="1267135" y="3169751"/>
            <a:ext cx="4806900" cy="1878900"/>
          </a:xfrm>
          <a:prstGeom prst="wedgeRoundRectCallout">
            <a:avLst>
              <a:gd fmla="val 79992" name="adj1"/>
              <a:gd fmla="val 10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6"/>
          <p:cNvSpPr txBox="1"/>
          <p:nvPr/>
        </p:nvSpPr>
        <p:spPr>
          <a:xfrm>
            <a:off x="1423735" y="2644451"/>
            <a:ext cx="454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said, “What’s that?” and he said, “That’s </a:t>
            </a:r>
            <a:r>
              <a:rPr b="1" lang="en" sz="2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 “How do you write that?” And he spelt it out. Somehow I saw my name in there, and I liked this word.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86"/>
          <p:cNvSpPr txBox="1"/>
          <p:nvPr/>
        </p:nvSpPr>
        <p:spPr>
          <a:xfrm>
            <a:off x="1973185" y="2668425"/>
            <a:ext cx="3036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obert W</a:t>
            </a: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86"/>
          <p:cNvSpPr txBox="1"/>
          <p:nvPr/>
        </p:nvSpPr>
        <p:spPr>
          <a:xfrm>
            <a:off x="-6550" y="4757350"/>
            <a:ext cx="7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link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7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7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7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7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87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7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89" name="Google Shape;689;p87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87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87"/>
          <p:cNvSpPr/>
          <p:nvPr/>
        </p:nvSpPr>
        <p:spPr>
          <a:xfrm>
            <a:off x="7101975" y="4296427"/>
            <a:ext cx="1998900" cy="7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7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87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Working with raw data sucks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Data comes in all shapes and sizes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CSV files, PDFs, SQL dumps, .jpg, … 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03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Different files have different formatting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– Empty string or space instead of NULL, extra header rows, character encoding, … 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0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“Dirty” data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U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nwanted anomalies, duplicates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Raw data without thinking: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 recipe for disaster!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0"/>
          <p:cNvSpPr txBox="1"/>
          <p:nvPr>
            <p:ph idx="1" type="body"/>
          </p:nvPr>
        </p:nvSpPr>
        <p:spPr>
          <a:xfrm>
            <a:off x="457200" y="13525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Goal: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 extract and standardize the raw data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Combine multiple data sources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Clean data anomalies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Strategy: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 Combine automation with interactive visualizations to aid in cleaning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2" name="Google Shape;712;p90"/>
          <p:cNvSpPr txBox="1"/>
          <p:nvPr>
            <p:ph type="title"/>
          </p:nvPr>
        </p:nvSpPr>
        <p:spPr>
          <a:xfrm>
            <a:off x="3048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What is data wrangling?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325" y="106850"/>
            <a:ext cx="2133600" cy="133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942" y="0"/>
            <a:ext cx="674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1"/>
          <p:cNvSpPr txBox="1"/>
          <p:nvPr/>
        </p:nvSpPr>
        <p:spPr>
          <a:xfrm>
            <a:off x="168925" y="1199300"/>
            <a:ext cx="1655400" cy="30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Wrangling takes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between 50% and 80% of your time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[Source]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7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7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3" name="Google Shape;273;p47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7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47"/>
          <p:cNvSpPr/>
          <p:nvPr/>
        </p:nvSpPr>
        <p:spPr>
          <a:xfrm>
            <a:off x="2785425" y="1068488"/>
            <a:ext cx="3581400" cy="39759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7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Types of data problems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92"/>
          <p:cNvSpPr txBox="1"/>
          <p:nvPr>
            <p:ph idx="1" type="body"/>
          </p:nvPr>
        </p:nvSpPr>
        <p:spPr>
          <a:xfrm>
            <a:off x="457200" y="10477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Missing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Incorrect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Inconsistent representations of the same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About 75% of data problems require human intervention (e.g., 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experts,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crowdsourcing, etc.)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Tradeoff between cleaning data vs. over-sanitizing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washing hands" id="729" name="Google Shape;7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75" y="3587800"/>
            <a:ext cx="2906774" cy="145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bsessive cleaning" id="730" name="Google Shape;73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775" y="3587797"/>
            <a:ext cx="2584975" cy="14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2"/>
          <p:cNvSpPr txBox="1"/>
          <p:nvPr/>
        </p:nvSpPr>
        <p:spPr>
          <a:xfrm>
            <a:off x="8247325" y="4020200"/>
            <a:ext cx="719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link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3"/>
          <p:cNvSpPr txBox="1"/>
          <p:nvPr>
            <p:ph type="title"/>
          </p:nvPr>
        </p:nvSpPr>
        <p:spPr>
          <a:xfrm>
            <a:off x="1411200" y="34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“Dirty data” horror stories</a:t>
            </a:r>
            <a:endParaRPr b="0" sz="3600"/>
          </a:p>
        </p:txBody>
      </p:sp>
      <p:sp>
        <p:nvSpPr>
          <p:cNvPr id="737" name="Google Shape;737;p93"/>
          <p:cNvSpPr txBox="1"/>
          <p:nvPr>
            <p:ph idx="1" type="body"/>
          </p:nvPr>
        </p:nvSpPr>
        <p:spPr>
          <a:xfrm>
            <a:off x="2638825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“Dear Idiot” letter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17,000 men are pregnant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the crow flies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CHF 10,000 compute-cluster bill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sp>
        <p:nvSpPr>
          <p:cNvPr id="738" name="Google Shape;738;p9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71099"/>
            <a:ext cx="2400250" cy="180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Diagnosing data problems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5" name="Google Shape;745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9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Visualizations and basic stats can convey issues in “raw” data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Different representations highlight different types of issues: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Outliers often stand out in the right kind of plot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Missing data will cause gaps or zero values in the right kind of plot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Becomes increasingly difficult as data gets larger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Sampling to the rescue!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5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graph</a:t>
            </a:r>
            <a:endParaRPr/>
          </a:p>
        </p:txBody>
      </p:sp>
      <p:sp>
        <p:nvSpPr>
          <p:cNvPr id="752" name="Google Shape;752;p9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685" y="0"/>
            <a:ext cx="5402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6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view (1)</a:t>
            </a:r>
            <a:endParaRPr/>
          </a:p>
        </p:txBody>
      </p:sp>
      <p:sp>
        <p:nvSpPr>
          <p:cNvPr id="759" name="Google Shape;759;p96"/>
          <p:cNvSpPr txBox="1"/>
          <p:nvPr>
            <p:ph idx="1" type="body"/>
          </p:nvPr>
        </p:nvSpPr>
        <p:spPr>
          <a:xfrm>
            <a:off x="319500" y="1224600"/>
            <a:ext cx="28533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</a:t>
            </a:r>
            <a:r>
              <a:rPr lang="en" sz="1800"/>
              <a:t>utomatic permutation of rows and columns to highlight patterns of connectivity</a:t>
            </a:r>
            <a:endParaRPr sz="1800"/>
          </a:p>
        </p:txBody>
      </p:sp>
      <p:sp>
        <p:nvSpPr>
          <p:cNvPr id="760" name="Google Shape;760;p9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364" y="0"/>
            <a:ext cx="526877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52" y="3679150"/>
            <a:ext cx="1443375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7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view (2)</a:t>
            </a:r>
            <a:endParaRPr/>
          </a:p>
        </p:txBody>
      </p:sp>
      <p:sp>
        <p:nvSpPr>
          <p:cNvPr id="768" name="Google Shape;768;p97"/>
          <p:cNvSpPr txBox="1"/>
          <p:nvPr>
            <p:ph idx="1" type="body"/>
          </p:nvPr>
        </p:nvSpPr>
        <p:spPr>
          <a:xfrm>
            <a:off x="319500" y="1224600"/>
            <a:ext cx="33360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/>
              <a:t>ows and columns sorted in the order in which data was retrieved via the Facebook API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CC4125"/>
                </a:solidFill>
              </a:rPr>
              <a:t>Can you guess what’s going on here?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769" name="Google Shape;769;p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0" name="Google Shape;7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692" y="0"/>
            <a:ext cx="4901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Viz at scale? Careful!</a:t>
            </a:r>
            <a:endParaRPr sz="3600"/>
          </a:p>
        </p:txBody>
      </p:sp>
      <p:sp>
        <p:nvSpPr>
          <p:cNvPr id="776" name="Google Shape;776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5955"/>
            <a:ext cx="9143999" cy="294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9"/>
          <p:cNvSpPr txBox="1"/>
          <p:nvPr>
            <p:ph idx="1" type="body"/>
          </p:nvPr>
        </p:nvSpPr>
        <p:spPr>
          <a:xfrm>
            <a:off x="152400" y="3463825"/>
            <a:ext cx="82296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Set values to zero?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Interpolate based on existing data?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Omit missing data?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9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Dealing with missing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1650"/>
            <a:ext cx="9144000" cy="20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9"/>
          <p:cNvSpPr txBox="1"/>
          <p:nvPr/>
        </p:nvSpPr>
        <p:spPr>
          <a:xfrm>
            <a:off x="175525" y="942925"/>
            <a:ext cx="879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U.S. census counts of people working as ‘‘farm laborers’’; values from 1890 are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missing due to records being burned in a fire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7" name="Google Shape;787;p99"/>
          <p:cNvSpPr txBox="1"/>
          <p:nvPr>
            <p:ph idx="1" type="body"/>
          </p:nvPr>
        </p:nvSpPr>
        <p:spPr>
          <a:xfrm>
            <a:off x="4685400" y="3468525"/>
            <a:ext cx="4230300" cy="1567500"/>
          </a:xfrm>
          <a:prstGeom prst="rect">
            <a:avLst/>
          </a:prstGeom>
          <a:solidFill>
            <a:srgbClr val="FFE599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about domain and data collection should drive your choice!</a:t>
            </a:r>
            <a:endParaRPr sz="25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Inconsistent data: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“My name is Willy”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3" name="Google Shape;793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063378"/>
            <a:ext cx="4580990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0"/>
          <p:cNvPicPr preferRelativeResize="0"/>
          <p:nvPr/>
        </p:nvPicPr>
        <p:blipFill rotWithShape="1">
          <a:blip r:embed="rId4">
            <a:alphaModFix/>
          </a:blip>
          <a:srcRect b="0" l="7063" r="0" t="0"/>
          <a:stretch/>
        </p:blipFill>
        <p:spPr>
          <a:xfrm>
            <a:off x="3694100" y="2463700"/>
            <a:ext cx="8497899" cy="3689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6" name="Google Shape;796;p100"/>
          <p:cNvGraphicFramePr/>
          <p:nvPr/>
        </p:nvGraphicFramePr>
        <p:xfrm>
          <a:off x="5847488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{72F6C453-7401-434E-B730-D148CAAB73A7}</a:tableStyleId>
              </a:tblPr>
              <a:tblGrid>
                <a:gridCol w="948350"/>
                <a:gridCol w="1303100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Last</a:t>
                      </a:r>
                      <a:r>
                        <a:rPr b="1" lang="en"/>
                        <a:t>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Before you start analyzing your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2" name="Google Shape;802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p101"/>
          <p:cNvSpPr txBox="1"/>
          <p:nvPr>
            <p:ph idx="1" type="body"/>
          </p:nvPr>
        </p:nvSpPr>
        <p:spPr>
          <a:xfrm>
            <a:off x="457200" y="1200150"/>
            <a:ext cx="82296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“Do I have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missing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?” “If data were missing, how could I know?”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“Do I have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corrupted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?” (May arise from measurement errors, processing bugs, etc.)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Parse/transform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into appropriate format for your specific analysis (see “Part 1: Data models”)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Don’t be surprised if you need to come back to this stage!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00" y="304800"/>
            <a:ext cx="9177503" cy="452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 txBox="1"/>
          <p:nvPr>
            <p:ph type="title"/>
          </p:nvPr>
        </p:nvSpPr>
        <p:spPr>
          <a:xfrm>
            <a:off x="457200" y="1894800"/>
            <a:ext cx="8229600" cy="2428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Bob’s definition:</a:t>
            </a: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data model specifies how you think about the world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Desiderata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9" name="Google Shape;809;p10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It’s always ideal if you can put your hands on the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code/documentation about the dataset 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you are analyzing (provenance)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It’s always ideal if the provided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 format is nicely parseable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(otherwise you need regexes, or maybe even pay humans)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0" name="Google Shape;810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3"/>
          <p:cNvSpPr txBox="1"/>
          <p:nvPr>
            <p:ph idx="1" type="body"/>
          </p:nvPr>
        </p:nvSpPr>
        <p:spPr>
          <a:xfrm>
            <a:off x="6208050" y="1218075"/>
            <a:ext cx="28239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40"/>
              </a:spcBef>
              <a:spcAft>
                <a:spcPts val="160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Entire NY Times archive (since 1851) digitized as of 2015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Highly non-parseable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8" name="Google Shape;81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1200150"/>
            <a:ext cx="5853324" cy="37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150" y="2394400"/>
            <a:ext cx="4798850" cy="1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5" name="Google Shape;825;p104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Give us feedback on this lecture here: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https://go.epfl.ch/ada2023-lec2-feedback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 available for each lecture and lab session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it nicer to follow the lecture online or offline?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6" name="Google Shape;826;p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75" y="2869995"/>
            <a:ext cx="3619224" cy="17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394" y="1870250"/>
            <a:ext cx="3402381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0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105"/>
          <p:cNvSpPr txBox="1"/>
          <p:nvPr>
            <p:ph idx="4294967295" type="title"/>
          </p:nvPr>
        </p:nvSpPr>
        <p:spPr>
          <a:xfrm>
            <a:off x="457200" y="-988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Example from Bob’s research (AD 2013)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5" name="Google Shape;835;p105"/>
          <p:cNvSpPr txBox="1"/>
          <p:nvPr>
            <p:ph idx="4294967295" type="title"/>
          </p:nvPr>
        </p:nvSpPr>
        <p:spPr>
          <a:xfrm>
            <a:off x="457200" y="510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Q: What do people eat when and where?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6" name="Google Shape;83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0" y="1218125"/>
            <a:ext cx="5240650" cy="39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729" y="1218125"/>
            <a:ext cx="5240650" cy="392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311" y="1210430"/>
            <a:ext cx="5240652" cy="393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800" y="1226275"/>
            <a:ext cx="5240675" cy="3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878" y="1208899"/>
            <a:ext cx="5240650" cy="393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0850" y="599375"/>
            <a:ext cx="6020752" cy="3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8900" y="2548624"/>
            <a:ext cx="7285824" cy="19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5"/>
          <p:cNvSpPr txBox="1"/>
          <p:nvPr/>
        </p:nvSpPr>
        <p:spPr>
          <a:xfrm>
            <a:off x="5652350" y="4667075"/>
            <a:ext cx="49782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Paper with results and plots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457200" y="1894800"/>
            <a:ext cx="82296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185863"/>
            <a:ext cx="64770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9"/>
          <p:cNvSpPr txBox="1"/>
          <p:nvPr>
            <p:ph type="title"/>
          </p:nvPr>
        </p:nvSpPr>
        <p:spPr>
          <a:xfrm>
            <a:off x="457200" y="151908"/>
            <a:ext cx="82296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“How do you think about the world?”</a:t>
            </a:r>
            <a:endParaRPr b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“See my entity–relationship diagram!”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5333106" y="2823207"/>
            <a:ext cx="1185125" cy="574600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49"/>
          <p:cNvSpPr/>
          <p:nvPr/>
        </p:nvSpPr>
        <p:spPr>
          <a:xfrm>
            <a:off x="6470100" y="2286650"/>
            <a:ext cx="768050" cy="663300"/>
          </a:xfrm>
          <a:custGeom>
            <a:rect b="b" l="l" r="r" t="t"/>
            <a:pathLst>
              <a:path extrusionOk="0" h="26532" w="30722">
                <a:moveTo>
                  <a:pt x="0" y="26532"/>
                </a:moveTo>
                <a:cubicBezTo>
                  <a:pt x="11856" y="20012"/>
                  <a:pt x="21147" y="9561"/>
                  <a:pt x="30722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Google Shape;294;p49"/>
          <p:cNvSpPr txBox="1"/>
          <p:nvPr>
            <p:ph type="title"/>
          </p:nvPr>
        </p:nvSpPr>
        <p:spPr>
          <a:xfrm>
            <a:off x="7085574" y="1842075"/>
            <a:ext cx="1089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49"/>
          <p:cNvSpPr txBox="1"/>
          <p:nvPr>
            <p:ph type="title"/>
          </p:nvPr>
        </p:nvSpPr>
        <p:spPr>
          <a:xfrm>
            <a:off x="6306064" y="4165300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49"/>
          <p:cNvSpPr/>
          <p:nvPr/>
        </p:nvSpPr>
        <p:spPr>
          <a:xfrm>
            <a:off x="5485500" y="3873600"/>
            <a:ext cx="914798" cy="59097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Google Shape;297;p49"/>
          <p:cNvSpPr/>
          <p:nvPr/>
        </p:nvSpPr>
        <p:spPr>
          <a:xfrm>
            <a:off x="3404825" y="4329749"/>
            <a:ext cx="2080724" cy="42652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49"/>
          <p:cNvSpPr txBox="1"/>
          <p:nvPr>
            <p:ph type="title"/>
          </p:nvPr>
        </p:nvSpPr>
        <p:spPr>
          <a:xfrm>
            <a:off x="4096264" y="4645774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457200" y="1894800"/>
            <a:ext cx="82296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185863"/>
            <a:ext cx="64770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/>
          <p:nvPr>
            <p:ph type="title"/>
          </p:nvPr>
        </p:nvSpPr>
        <p:spPr>
          <a:xfrm>
            <a:off x="457200" y="151908"/>
            <a:ext cx="82296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“How do you think about the world?”</a:t>
            </a:r>
            <a:endParaRPr b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“See my entity–relationship diagram!”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50"/>
          <p:cNvSpPr/>
          <p:nvPr/>
        </p:nvSpPr>
        <p:spPr>
          <a:xfrm>
            <a:off x="5333106" y="2823207"/>
            <a:ext cx="1185125" cy="574600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Google Shape;308;p50"/>
          <p:cNvSpPr/>
          <p:nvPr/>
        </p:nvSpPr>
        <p:spPr>
          <a:xfrm>
            <a:off x="6470100" y="2286650"/>
            <a:ext cx="768050" cy="663300"/>
          </a:xfrm>
          <a:custGeom>
            <a:rect b="b" l="l" r="r" t="t"/>
            <a:pathLst>
              <a:path extrusionOk="0" h="26532" w="30722">
                <a:moveTo>
                  <a:pt x="0" y="26532"/>
                </a:moveTo>
                <a:cubicBezTo>
                  <a:pt x="11856" y="20012"/>
                  <a:pt x="21147" y="9561"/>
                  <a:pt x="30722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Google Shape;309;p50"/>
          <p:cNvSpPr txBox="1"/>
          <p:nvPr>
            <p:ph type="title"/>
          </p:nvPr>
        </p:nvSpPr>
        <p:spPr>
          <a:xfrm>
            <a:off x="7085574" y="1842075"/>
            <a:ext cx="1089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 txBox="1"/>
          <p:nvPr>
            <p:ph type="title"/>
          </p:nvPr>
        </p:nvSpPr>
        <p:spPr>
          <a:xfrm>
            <a:off x="6306064" y="4165300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5485500" y="3873600"/>
            <a:ext cx="914798" cy="59097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50"/>
          <p:cNvSpPr/>
          <p:nvPr/>
        </p:nvSpPr>
        <p:spPr>
          <a:xfrm>
            <a:off x="3404825" y="4329749"/>
            <a:ext cx="2080724" cy="42652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50"/>
          <p:cNvSpPr txBox="1"/>
          <p:nvPr>
            <p:ph type="title"/>
          </p:nvPr>
        </p:nvSpPr>
        <p:spPr>
          <a:xfrm>
            <a:off x="4096264" y="4645774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50"/>
          <p:cNvSpPr txBox="1"/>
          <p:nvPr>
            <p:ph type="title"/>
          </p:nvPr>
        </p:nvSpPr>
        <p:spPr>
          <a:xfrm>
            <a:off x="139113" y="1461800"/>
            <a:ext cx="5476200" cy="2428200"/>
          </a:xfrm>
          <a:prstGeom prst="rect">
            <a:avLst/>
          </a:prstGeom>
          <a:solidFill>
            <a:srgbClr val="FFE599"/>
          </a:soli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store my data on a computer?</a:t>
            </a:r>
            <a:endParaRPr b="0" sz="44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1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/>
          <p:nvPr/>
        </p:nvSpPr>
        <p:spPr>
          <a:xfrm>
            <a:off x="384025" y="1576788"/>
            <a:ext cx="5533200" cy="983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